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87" r:id="rId3"/>
    <p:sldId id="346" r:id="rId4"/>
    <p:sldId id="406" r:id="rId5"/>
    <p:sldId id="402" r:id="rId6"/>
    <p:sldId id="403" r:id="rId7"/>
    <p:sldId id="404" r:id="rId8"/>
    <p:sldId id="344" r:id="rId9"/>
    <p:sldId id="356" r:id="rId10"/>
    <p:sldId id="357" r:id="rId11"/>
    <p:sldId id="262" r:id="rId12"/>
    <p:sldId id="388" r:id="rId13"/>
    <p:sldId id="359" r:id="rId14"/>
    <p:sldId id="360" r:id="rId15"/>
    <p:sldId id="362" r:id="rId16"/>
    <p:sldId id="389" r:id="rId17"/>
    <p:sldId id="363" r:id="rId18"/>
    <p:sldId id="364" r:id="rId19"/>
    <p:sldId id="365" r:id="rId20"/>
    <p:sldId id="390" r:id="rId21"/>
    <p:sldId id="353" r:id="rId22"/>
    <p:sldId id="354" r:id="rId23"/>
    <p:sldId id="355" r:id="rId24"/>
    <p:sldId id="391" r:id="rId25"/>
    <p:sldId id="350" r:id="rId26"/>
    <p:sldId id="351" r:id="rId27"/>
    <p:sldId id="352" r:id="rId28"/>
    <p:sldId id="392" r:id="rId29"/>
    <p:sldId id="335" r:id="rId30"/>
    <p:sldId id="345" r:id="rId31"/>
    <p:sldId id="361" r:id="rId32"/>
    <p:sldId id="393" r:id="rId33"/>
    <p:sldId id="384" r:id="rId34"/>
    <p:sldId id="385" r:id="rId35"/>
    <p:sldId id="386" r:id="rId36"/>
    <p:sldId id="394" r:id="rId37"/>
    <p:sldId id="347" r:id="rId38"/>
    <p:sldId id="348" r:id="rId39"/>
    <p:sldId id="349" r:id="rId40"/>
    <p:sldId id="395" r:id="rId41"/>
    <p:sldId id="366" r:id="rId42"/>
    <p:sldId id="367" r:id="rId43"/>
    <p:sldId id="368" r:id="rId44"/>
    <p:sldId id="396" r:id="rId45"/>
    <p:sldId id="369" r:id="rId46"/>
    <p:sldId id="370" r:id="rId47"/>
    <p:sldId id="371" r:id="rId48"/>
    <p:sldId id="397" r:id="rId49"/>
    <p:sldId id="372" r:id="rId50"/>
    <p:sldId id="373" r:id="rId51"/>
    <p:sldId id="374" r:id="rId52"/>
    <p:sldId id="398" r:id="rId53"/>
    <p:sldId id="375" r:id="rId54"/>
    <p:sldId id="376" r:id="rId55"/>
    <p:sldId id="377" r:id="rId56"/>
    <p:sldId id="399" r:id="rId57"/>
    <p:sldId id="378" r:id="rId58"/>
    <p:sldId id="379" r:id="rId59"/>
    <p:sldId id="380" r:id="rId60"/>
    <p:sldId id="400" r:id="rId61"/>
    <p:sldId id="381" r:id="rId62"/>
    <p:sldId id="382" r:id="rId63"/>
    <p:sldId id="383" r:id="rId64"/>
    <p:sldId id="40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6579"/>
  </p:normalViewPr>
  <p:slideViewPr>
    <p:cSldViewPr snapToGrid="0">
      <p:cViewPr varScale="1">
        <p:scale>
          <a:sx n="95" d="100"/>
          <a:sy n="95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-48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1923-BC8D-4707-BA4A-7E8167D2728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459E7-FD74-4979-8263-802E9764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3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8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0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2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0D1AA-FAD9-537C-196A-2E635017B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9906F7-37EF-1BFF-4050-D3F72E9D4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F6F02-EDD0-EDBE-7877-32ECD6A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1B83-1356-40B4-86DD-28CF16B4C934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EC6065-B9C2-1752-0F76-3EDEAA80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8A4CB-C009-A8EA-5943-A940082A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53318-A5D5-B6B6-7CE4-5B5F928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3D3A5F-C34F-ED50-C1D4-91CF52B79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5472C-D32C-8192-129F-58B32028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D517-988E-483C-8483-5923AC2C54A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8085A-6356-AE61-422A-8CE5E67C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F4570-9896-7762-B416-9575529A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4BD652-8A15-1842-5AFC-496E62C6E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F3F250-F12D-E66A-31A6-064FA736E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B4FB8-FAAB-5B1A-F3F0-298396A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4B56-80CD-444D-BD01-9BFC7ECC07C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45845-2189-C544-318C-6BEFD6B2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93CC1-A8EC-1525-1C19-D2660D1C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C28-9BF9-6795-7CF3-5ABA9EDC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0F10E-3D40-CB7B-5BAB-D17C2B3C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DE269-A38B-31F2-D229-77C9D095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8337-F82E-49EC-A333-7F76032B939D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C3037-631D-9121-0C3D-48EB0B2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C79D1-3602-E280-C149-45A94B1D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E2D64-037C-4C31-2B7F-2DDA1ED4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53959-6A85-9B75-B627-3F6FB3A49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03D6E-496B-5622-4E00-4CE1F146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39F0-30F2-4C0E-8CFA-6244B4796527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6B373-C7DD-EFCC-6FC3-54DCBF24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8C7ACF-EC17-0CE7-C8ED-C62F3F7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265AD-F80A-48EB-3F27-883ACD3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38808-13EE-D1D4-BCB2-B3783D685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26841-9641-6CC6-D38A-E78BE694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2426F-5035-2A2A-5CB1-ABBF3623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F6B1-7F1E-4B86-A9BC-92EC22DE2FE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91F0E-9497-98CB-3607-89E46B56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701630-C988-E4BF-EC44-2A869341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9D304-760E-1AB6-FCD3-DB40EC09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7B040-ADC1-9A67-B343-1038D8B47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49A70-9940-B35B-73AF-FADFCE19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B03D70-977B-502D-51BB-39BEF8DBC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24D97A-E096-F12C-9888-51D4F5429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E0170E-F79B-1068-E4AC-9769013D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D6FB-4C21-4656-9824-075C79A4E8A8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967C8E-4687-A8E6-F15C-DFDE86FF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4A7E2E-78D2-9C6C-8A80-448AA571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CDB8-89D8-005E-6833-76F47EF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AC1021-0A16-EB22-8A6A-589698A8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6E9B-FF4D-4122-8FE2-79B2BCFBCE38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BB6E48-1543-DB03-B108-4820D05F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6FC78B-EA91-2F5D-E78D-BD6FAAB9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4DE4D-6038-F3AE-C24C-D3B1DD35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4499-8C79-4273-9CCE-211C9459DB4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BE8DD2-B62B-7B5B-B6E9-094460D3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C46E2D-48CE-0449-E864-4BC288C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9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C27-EF97-6441-97C9-5BE5B1D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485D8-431C-F43E-64FA-27B6A1158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6F128-A44E-108E-C65A-0CC057BF8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AE04A-5457-749A-D629-5D0D0F63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7BA67-ADF8-498A-9F8D-BC5901E640CB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059630-8FA0-133C-C422-D1CA9B28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A18E2-D0E6-4584-864F-3FFE6637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A93D-06AE-01EF-5C03-C792471C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B5F568-EF0D-18FE-FC81-31CC8AFE2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4BD0D-ECF4-B8EE-4826-922B40FB5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4FFE7B-F87E-3CC0-3917-0F4AD1DA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39F0-73EA-479C-AD25-A7090D5D501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4F5313-8351-D4FB-DE35-ECA18BB2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0A6FF-62F0-7646-C71A-D2D1ADE9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827017-C837-4343-6FA3-DA7B9627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0B6CA-1DB9-D3A1-B797-C7D5BED9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36C5E-FC85-288E-E501-4DE0779C5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E5D610-BBE6-4D88-973B-671EB7CA3B18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B50FE-8606-E4E4-CDAB-2693C28F9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009B0-4535-663E-D0EB-4E5498272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odhistoricaldata.com/download/SectorIndustries.cs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91414-4B2A-13B7-6549-4C92CB70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164" y="1397001"/>
            <a:ext cx="9254836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ED740D-8934-4D02-ACA3-8D45E899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610" y="3429000"/>
            <a:ext cx="4005943" cy="1655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by: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Evgeny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Maslennikov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Altman Ma,</a:t>
            </a:r>
          </a:p>
          <a:p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Siyu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Jun. 2024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29EC1-366E-6F60-23B2-3D21FB0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1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58" y="-229643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2563" y="706529"/>
            <a:ext cx="5456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     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3.24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6.44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225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7.35%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7.15%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16.41%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14.98%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22.98%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A4DD1E16-B896-3625-39D2-7DC2E1F3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40" y="3526"/>
            <a:ext cx="4800679" cy="3314754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E5393DCC-033B-12A3-B00D-C7DEED1E4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526"/>
            <a:ext cx="4816664" cy="3425474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9A2EC89-FBF4-5912-C3B9-3FA06713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04" y="3429000"/>
            <a:ext cx="4816663" cy="34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80472" y="1933575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sector, higher than that of S&amp;P 500 factors.</a:t>
            </a:r>
          </a:p>
        </p:txBody>
      </p:sp>
      <p:pic>
        <p:nvPicPr>
          <p:cNvPr id="10" name="内容占位符 9" descr="图表, 瀑布图&#10;&#10;描述已自动生成">
            <a:extLst>
              <a:ext uri="{FF2B5EF4-FFF2-40B4-BE49-F238E27FC236}">
                <a16:creationId xmlns:a16="http://schemas.microsoft.com/office/drawing/2014/main" id="{331F57BA-B42E-7327-9A25-61967C5B4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1" y="0"/>
            <a:ext cx="8517729" cy="486727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BE60D5-A064-FF15-B731-3DDB4EEE3722}"/>
              </a:ext>
            </a:extLst>
          </p:cNvPr>
          <p:cNvSpPr txBox="1"/>
          <p:nvPr/>
        </p:nvSpPr>
        <p:spPr>
          <a:xfrm>
            <a:off x="773545" y="4282500"/>
            <a:ext cx="302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Returns are calculated simply by change in stock prices.</a:t>
            </a:r>
          </a:p>
        </p:txBody>
      </p:sp>
    </p:spTree>
    <p:extLst>
      <p:ext uri="{BB962C8B-B14F-4D97-AF65-F5344CB8AC3E}">
        <p14:creationId xmlns:p14="http://schemas.microsoft.com/office/powerpoint/2010/main" val="8233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E40DDDCD-749B-4EA5-34A8-3DA9EFD32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48" y="0"/>
            <a:ext cx="7613550" cy="60982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12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portfolio in Basic Materials had returns significantly higher than average in the first half year but got overlapped in the last few months.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0.065.</a:t>
            </a:r>
          </a:p>
        </p:txBody>
      </p:sp>
    </p:spTree>
    <p:extLst>
      <p:ext uri="{BB962C8B-B14F-4D97-AF65-F5344CB8AC3E}">
        <p14:creationId xmlns:p14="http://schemas.microsoft.com/office/powerpoint/2010/main" val="194327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667271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communication services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1018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35.66%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22.52%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-30.11%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492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45" y="-284560"/>
            <a:ext cx="5842598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848263" y="639501"/>
            <a:ext cx="5948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4.13~7.73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~0.3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22.52%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22.37%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30.11%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48.8%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75105-F25B-4646-72E9-3A2A0F0F98EA}"/>
              </a:ext>
            </a:extLst>
          </p:cNvPr>
          <p:cNvSpPr txBox="1"/>
          <p:nvPr/>
        </p:nvSpPr>
        <p:spPr>
          <a:xfrm>
            <a:off x="13979" y="4818115"/>
            <a:ext cx="1202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*TLK, SKM and KT 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since their numbers are extremely high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D306328D-4CB1-B589-417F-0E9738EC7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3" y="0"/>
            <a:ext cx="4722061" cy="3024436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FB75BCA-2F52-9A33-D96D-B1DEF676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79" y="3404009"/>
            <a:ext cx="5212347" cy="3452849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4F025109-1373-9D6B-FEC5-628B96A5D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2" y="3404009"/>
            <a:ext cx="5214072" cy="3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Communication Services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69379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stock returns&#10;&#10;Description automatically generated with medium confidence">
            <a:extLst>
              <a:ext uri="{FF2B5EF4-FFF2-40B4-BE49-F238E27FC236}">
                <a16:creationId xmlns:a16="http://schemas.microsoft.com/office/drawing/2014/main" id="{5252243C-FCEB-32B7-2907-7FC2BA43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6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16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returns of the portfolio had a trend like market average in the first half year but became far behind since the beginning of 2024.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0.032.</a:t>
            </a:r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5DA6A61-0187-44F4-FAC4-F2050EFBB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37" y="0"/>
            <a:ext cx="7726032" cy="6188364"/>
          </a:xfrm>
        </p:spPr>
      </p:pic>
    </p:spTree>
    <p:extLst>
      <p:ext uri="{BB962C8B-B14F-4D97-AF65-F5344CB8AC3E}">
        <p14:creationId xmlns:p14="http://schemas.microsoft.com/office/powerpoint/2010/main" val="400557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conglomerates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29682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29%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966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89" y="-233334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84679" y="685002"/>
            <a:ext cx="6103912" cy="288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3.87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0.29%~8.13%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2.83%~16.32%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-9.53%~13.4%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A37D466-7F9C-DE84-D9AD-BF1E7CA2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7" y="0"/>
            <a:ext cx="4931847" cy="3405323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28F2CC78-F1B1-9EED-5345-C69D816C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8" y="3374858"/>
            <a:ext cx="4931846" cy="3507388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CF0BE64-DD27-F06D-E69C-3E9627BF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0" y="3374857"/>
            <a:ext cx="4931846" cy="35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Conglomerates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3785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very well in all three period, with returns much higher than S&amp;P 500 Factors.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AE240CB-D79D-25B0-B665-F363FE32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4CAAF-124B-7FAC-D27A-1D6D1BC3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433770-CB61-AB8B-262D-BA2F318F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Sectors Under Study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EA2B7AC5-E501-B8B6-3857-457B7D4EE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084343"/>
              </p:ext>
            </p:extLst>
          </p:nvPr>
        </p:nvGraphicFramePr>
        <p:xfrm>
          <a:off x="211017" y="949996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920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353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679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356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261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302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147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graphicFrame>
        <p:nvGraphicFramePr>
          <p:cNvPr id="11" name="内容占位符 4">
            <a:extLst>
              <a:ext uri="{FF2B5EF4-FFF2-40B4-BE49-F238E27FC236}">
                <a16:creationId xmlns:a16="http://schemas.microsoft.com/office/drawing/2014/main" id="{DAA12347-E74A-B2D5-F455-4944CB665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456147"/>
              </p:ext>
            </p:extLst>
          </p:nvPr>
        </p:nvGraphicFramePr>
        <p:xfrm>
          <a:off x="6096000" y="949995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6348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1372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357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1308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85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720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441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377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1057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465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97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0E563AD-933E-618E-98B9-16A791680868}"/>
              </a:ext>
            </a:extLst>
          </p:cNvPr>
          <p:cNvSpPr txBox="1"/>
          <p:nvPr/>
        </p:nvSpPr>
        <p:spPr>
          <a:xfrm>
            <a:off x="492369" y="4843304"/>
            <a:ext cx="10650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list of sectors is provided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EODHD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this study, a company is evaluated by its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Debt/EBITDA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Dividend Yield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Companies lacking essential elements for the above metrics are not taken into analysis. </a:t>
            </a:r>
          </a:p>
        </p:txBody>
      </p:sp>
    </p:spTree>
    <p:extLst>
      <p:ext uri="{BB962C8B-B14F-4D97-AF65-F5344CB8AC3E}">
        <p14:creationId xmlns:p14="http://schemas.microsoft.com/office/powerpoint/2010/main" val="204590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84E5-CDC4-4252-0FA4-24F77A43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20</a:t>
            </a:fld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769E80D-994F-1207-2DB7-DE4D2FE2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Conglomerates Sector</a:t>
            </a:r>
          </a:p>
        </p:txBody>
      </p:sp>
      <p:pic>
        <p:nvPicPr>
          <p:cNvPr id="14" name="Picture 13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245A3A6D-E035-BBDC-AB5B-68A6F063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95" y="0"/>
            <a:ext cx="7772400" cy="6224238"/>
          </a:xfrm>
          <a:prstGeom prst="rect">
            <a:avLst/>
          </a:prstGeom>
        </p:spPr>
      </p:pic>
      <p:sp>
        <p:nvSpPr>
          <p:cNvPr id="15" name="文本框 10">
            <a:extLst>
              <a:ext uri="{FF2B5EF4-FFF2-40B4-BE49-F238E27FC236}">
                <a16:creationId xmlns:a16="http://schemas.microsoft.com/office/drawing/2014/main" id="{63C50057-FBA6-BB64-8B7A-1FB463A5ED3B}"/>
              </a:ext>
            </a:extLst>
          </p:cNvPr>
          <p:cNvSpPr txBox="1"/>
          <p:nvPr/>
        </p:nvSpPr>
        <p:spPr>
          <a:xfrm>
            <a:off x="422031" y="2292623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under study, the chosen stocks in conglomerates sector had returns very close to that of S&amp;P 500’s.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0.071.</a:t>
            </a:r>
          </a:p>
        </p:txBody>
      </p:sp>
    </p:spTree>
    <p:extLst>
      <p:ext uri="{BB962C8B-B14F-4D97-AF65-F5344CB8AC3E}">
        <p14:creationId xmlns:p14="http://schemas.microsoft.com/office/powerpoint/2010/main" val="361815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6"/>
            <a:ext cx="8170426" cy="1270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cyclical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457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106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4" y="-192861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69407" y="619031"/>
            <a:ext cx="60089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3.98~8.37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0.0%~13.30%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-7.34%~17.80%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-13.57%~24.15%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764B3D2B-8DB4-4051-A86F-B87C96AA1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0"/>
            <a:ext cx="4937991" cy="329620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A5DC81C1-0B0F-C1CE-8A3E-6C2A90F57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2" y="3365201"/>
            <a:ext cx="4893541" cy="3365518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6AB8150E-4E30-20F1-6AB9-32C23498E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3419798"/>
            <a:ext cx="4734770" cy="3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Cyclical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09190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worse than S&amp;P 500 factors in 60-day and 1-year period but do has positive returns.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4FAF-B86D-FBE6-8DA8-CDA037E89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0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35226-7034-511D-BFF6-4A49C772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54553EE-B47F-76CB-9048-B5D37102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Cyclical Sector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210FB-6ADE-D4B4-D040-5CEA1471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2A331835-9E3E-9039-C641-BD397DD6735D}"/>
              </a:ext>
            </a:extLst>
          </p:cNvPr>
          <p:cNvSpPr txBox="1"/>
          <p:nvPr/>
        </p:nvSpPr>
        <p:spPr>
          <a:xfrm>
            <a:off x="422031" y="2292623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period, the portfolio shares very similar trends and values with S&amp;P 500 factors, except in July 2023 when the returns reached 16% in just 2 months but dropped back quickly after then.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0.061.</a:t>
            </a:r>
          </a:p>
        </p:txBody>
      </p:sp>
    </p:spTree>
    <p:extLst>
      <p:ext uri="{BB962C8B-B14F-4D97-AF65-F5344CB8AC3E}">
        <p14:creationId xmlns:p14="http://schemas.microsoft.com/office/powerpoint/2010/main" val="227878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717512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defensive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807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14.27%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73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6" y="-219322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2656" y="691275"/>
            <a:ext cx="59086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15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4.06~6.25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20.40%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48C4D06D-3A97-0CC4-F1EE-40AE2B3A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29" y="-1"/>
            <a:ext cx="5046115" cy="3321655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C40D20FD-2155-799E-0C2D-6FEE3965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209" y="3361760"/>
            <a:ext cx="5157287" cy="3496239"/>
          </a:xfrm>
          <a:prstGeom prst="rect">
            <a:avLst/>
          </a:prstGeom>
        </p:spPr>
      </p:pic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350C7BB2-0E58-F4C9-743A-A924F98DA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7" y="3310531"/>
            <a:ext cx="5157286" cy="3547469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94A4E7C3-D9B6-15D8-EBAF-63C0543E90D4}"/>
              </a:ext>
            </a:extLst>
          </p:cNvPr>
          <p:cNvSpPr txBox="1"/>
          <p:nvPr/>
        </p:nvSpPr>
        <p:spPr>
          <a:xfrm>
            <a:off x="0" y="4918150"/>
            <a:ext cx="1202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BTI and STG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Yield plot since their numbers are extremely high</a:t>
            </a:r>
          </a:p>
        </p:txBody>
      </p:sp>
    </p:spTree>
    <p:extLst>
      <p:ext uri="{BB962C8B-B14F-4D97-AF65-F5344CB8AC3E}">
        <p14:creationId xmlns:p14="http://schemas.microsoft.com/office/powerpoint/2010/main" val="156411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Defensive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6682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1961470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give negative returns in 60-day period, but in longer periods their performances are close to that of S&amp;P 500’s.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12539B9-3E6E-91BF-C247-64F6D7FC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22" y="105748"/>
            <a:ext cx="8025492" cy="45859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4BF0D7-7E36-3D26-03E8-1D7B7EAE5C97}"/>
              </a:ext>
            </a:extLst>
          </p:cNvPr>
          <p:cNvSpPr txBox="1"/>
          <p:nvPr/>
        </p:nvSpPr>
        <p:spPr>
          <a:xfrm>
            <a:off x="773544" y="4133178"/>
            <a:ext cx="307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*KLG has no price data before 2023/09/27, so it is excluded from the calculation for 1 year’s returns</a:t>
            </a:r>
          </a:p>
        </p:txBody>
      </p:sp>
    </p:spTree>
    <p:extLst>
      <p:ext uri="{BB962C8B-B14F-4D97-AF65-F5344CB8AC3E}">
        <p14:creationId xmlns:p14="http://schemas.microsoft.com/office/powerpoint/2010/main" val="206966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C5658-2ED8-8030-B679-0D0965FF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93CA6F-30B2-C134-5FA1-9E6838DA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Defensive Sector</a:t>
            </a:r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1784B5D-827D-EACB-25E9-21B5D9CC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66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BD9E19E9-55CC-B03F-9284-762156496294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consumer defensive sector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portfolio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above the market average throughout the 1 year period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the end of the period the returns drop to a lower value close to average.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885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9 stocks lack debt data; 2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 stocks lack EBITDA data; 33 stocks paid zero dividend;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41690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2.75%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15.34%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5.42%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5.47%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366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6D36-450E-F3DE-281C-F9FFC05C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Portfolios’ Returns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5DAD7D4-298B-A756-E88F-D2D31F340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83436"/>
              </p:ext>
            </p:extLst>
          </p:nvPr>
        </p:nvGraphicFramePr>
        <p:xfrm>
          <a:off x="400547" y="1059297"/>
          <a:ext cx="5658346" cy="5262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424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907861">
                  <a:extLst>
                    <a:ext uri="{9D8B030D-6E8A-4147-A177-3AD203B41FA5}">
                      <a16:colId xmlns:a16="http://schemas.microsoft.com/office/drawing/2014/main" val="2432182510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88174740"/>
                    </a:ext>
                  </a:extLst>
                </a:gridCol>
              </a:tblGrid>
              <a:tr h="264048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23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7.34%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28.21%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6325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7969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1.79%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48734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29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-1.77%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6.96%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21.73%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8733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8735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-2.71%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8.53%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2668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8420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-1.09%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5.98%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676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110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2982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679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16.17%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79732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32170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04ABA-3CE7-893E-F21B-FD11E131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D6CBD92-205D-4C87-4F5D-7F03B4B7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7676"/>
              </p:ext>
            </p:extLst>
          </p:nvPr>
        </p:nvGraphicFramePr>
        <p:xfrm>
          <a:off x="6058893" y="1059296"/>
          <a:ext cx="5695453" cy="5262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186">
                  <a:extLst>
                    <a:ext uri="{9D8B030D-6E8A-4147-A177-3AD203B41FA5}">
                      <a16:colId xmlns:a16="http://schemas.microsoft.com/office/drawing/2014/main" val="3272243888"/>
                    </a:ext>
                  </a:extLst>
                </a:gridCol>
                <a:gridCol w="1952080">
                  <a:extLst>
                    <a:ext uri="{9D8B030D-6E8A-4147-A177-3AD203B41FA5}">
                      <a16:colId xmlns:a16="http://schemas.microsoft.com/office/drawing/2014/main" val="2605609587"/>
                    </a:ext>
                  </a:extLst>
                </a:gridCol>
                <a:gridCol w="839496">
                  <a:extLst>
                    <a:ext uri="{9D8B030D-6E8A-4147-A177-3AD203B41FA5}">
                      <a16:colId xmlns:a16="http://schemas.microsoft.com/office/drawing/2014/main" val="1500083462"/>
                    </a:ext>
                  </a:extLst>
                </a:gridCol>
                <a:gridCol w="829381">
                  <a:extLst>
                    <a:ext uri="{9D8B030D-6E8A-4147-A177-3AD203B41FA5}">
                      <a16:colId xmlns:a16="http://schemas.microsoft.com/office/drawing/2014/main" val="845126001"/>
                    </a:ext>
                  </a:extLst>
                </a:gridCol>
                <a:gridCol w="820310">
                  <a:extLst>
                    <a:ext uri="{9D8B030D-6E8A-4147-A177-3AD203B41FA5}">
                      <a16:colId xmlns:a16="http://schemas.microsoft.com/office/drawing/2014/main" val="1995808598"/>
                    </a:ext>
                  </a:extLst>
                </a:gridCol>
              </a:tblGrid>
              <a:tr h="264049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9351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8027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0971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2.40%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-1.09%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5.98%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5826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72608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4137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66611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9814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75599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7497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16052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014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24.74%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44.88%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7703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8573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02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12.30%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30.27%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501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67612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53343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3332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026098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5798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883577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32573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F9D9522-0D17-67E1-CCD0-E05BD65A3BA5}"/>
              </a:ext>
            </a:extLst>
          </p:cNvPr>
          <p:cNvSpPr txBox="1"/>
          <p:nvPr/>
        </p:nvSpPr>
        <p:spPr>
          <a:xfrm>
            <a:off x="400547" y="6444476"/>
            <a:ext cx="5950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*None of the </a:t>
            </a:r>
            <a:r>
              <a: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passes the filter before being taken into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0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55" y="-193816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99460" y="619032"/>
            <a:ext cx="5642760" cy="280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1.03~10.02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~15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19.03%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89126-DBA3-9FB3-90A5-2EE87721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42" y="22002"/>
            <a:ext cx="4938398" cy="332196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27BEE34-B404-1FA9-1ABD-A26A956C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" y="3235185"/>
            <a:ext cx="5149674" cy="3622816"/>
          </a:xfrm>
          <a:prstGeom prst="rect">
            <a:avLst/>
          </a:prstGeom>
        </p:spPr>
      </p:pic>
      <p:pic>
        <p:nvPicPr>
          <p:cNvPr id="12" name="Picture 11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6F675D61-8D51-0387-08EB-82F7ECE5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5" y="3343967"/>
            <a:ext cx="5037357" cy="34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Goods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8287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12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below average in all three periods, especially in 60 days where they failed to provide positive returns.</a:t>
            </a:r>
          </a:p>
        </p:txBody>
      </p:sp>
      <p:pic>
        <p:nvPicPr>
          <p:cNvPr id="6" name="Picture 5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81DF609-BF9A-B0EA-9CE3-60D7B553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36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41E29-9034-576C-4325-88CC8A2A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32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E9B1626-B001-8528-1B9D-33230CCB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Goods Sector</a:t>
            </a:r>
          </a:p>
        </p:txBody>
      </p:sp>
      <p:pic>
        <p:nvPicPr>
          <p:cNvPr id="7" name="Picture 6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102B5A7-A704-B0C4-33A2-B0489C72A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6D0A5F02-C9B9-39CF-E7C8-32E5F4A40387}"/>
              </a:ext>
            </a:extLst>
          </p:cNvPr>
          <p:cNvSpPr txBox="1"/>
          <p:nvPr/>
        </p:nvSpPr>
        <p:spPr>
          <a:xfrm>
            <a:off x="422031" y="2292623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period, although the chosen stocks in Consumer Goods sector had positive returns all year round and performed mostly better than average in 2023, they were significantly dropped behind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0.028.</a:t>
            </a:r>
          </a:p>
        </p:txBody>
      </p:sp>
    </p:spTree>
    <p:extLst>
      <p:ext uri="{BB962C8B-B14F-4D97-AF65-F5344CB8AC3E}">
        <p14:creationId xmlns:p14="http://schemas.microsoft.com/office/powerpoint/2010/main" val="2109570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C3FF4-02AD-B305-B379-00C58266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ED6D0C-8082-8A09-6602-1061B58FE99C}"/>
              </a:ext>
            </a:extLst>
          </p:cNvPr>
          <p:cNvSpPr txBox="1">
            <a:spLocks/>
          </p:cNvSpPr>
          <p:nvPr/>
        </p:nvSpPr>
        <p:spPr>
          <a:xfrm>
            <a:off x="1065125" y="136525"/>
            <a:ext cx="4481565" cy="135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18F47-3463-3D79-7576-4D4604279C21}"/>
              </a:ext>
            </a:extLst>
          </p:cNvPr>
          <p:cNvSpPr txBox="1">
            <a:spLocks/>
          </p:cNvSpPr>
          <p:nvPr/>
        </p:nvSpPr>
        <p:spPr>
          <a:xfrm>
            <a:off x="763674" y="1157340"/>
            <a:ext cx="7063992" cy="269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energy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FE8CE23-DBC4-8B18-A48A-D6DB1EFE5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48881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r>
                        <a:rPr lang="en-US" altLang="zh-CN" dirty="0"/>
                        <a:t>.17%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altLang="zh-CN" dirty="0"/>
                        <a:t>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altLang="zh-CN" dirty="0"/>
                        <a:t>.14%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8.79%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9F2470B7-7D07-71DC-5624-72619DF4161C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73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11F9-7ECE-96B9-DF33-69F2A7F5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B7AC17-B902-7C0A-B989-5C4A2A024D79}"/>
              </a:ext>
            </a:extLst>
          </p:cNvPr>
          <p:cNvSpPr txBox="1">
            <a:spLocks/>
          </p:cNvSpPr>
          <p:nvPr/>
        </p:nvSpPr>
        <p:spPr>
          <a:xfrm>
            <a:off x="1274541" y="-111665"/>
            <a:ext cx="5551877" cy="125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22F7-D3F9-7AEB-2BAC-1A9AA87627CC}"/>
              </a:ext>
            </a:extLst>
          </p:cNvPr>
          <p:cNvSpPr txBox="1"/>
          <p:nvPr/>
        </p:nvSpPr>
        <p:spPr>
          <a:xfrm>
            <a:off x="659245" y="789116"/>
            <a:ext cx="5907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1.17~6.79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17.17%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-8.79%~24.69%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-16%~29.33%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6BD465E1-3106-FFF2-B5A0-33932743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04" y="36611"/>
            <a:ext cx="4664202" cy="3317048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1512C5F9-8ECA-0776-F632-508E287E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5" y="3353659"/>
            <a:ext cx="5034973" cy="3504341"/>
          </a:xfrm>
          <a:prstGeom prst="rect">
            <a:avLst/>
          </a:prstGeom>
        </p:spPr>
      </p:pic>
      <p:pic>
        <p:nvPicPr>
          <p:cNvPr id="13" name="Picture 12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D7943D58-B548-D58C-B034-B8D320C5D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71" y="3453573"/>
            <a:ext cx="4787068" cy="3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3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D19D6-FAF3-E897-4D1D-161A87B3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35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CC758AD-E325-CFB4-1790-5C70426CE27A}"/>
              </a:ext>
            </a:extLst>
          </p:cNvPr>
          <p:cNvSpPr txBox="1">
            <a:spLocks/>
          </p:cNvSpPr>
          <p:nvPr/>
        </p:nvSpPr>
        <p:spPr>
          <a:xfrm>
            <a:off x="773545" y="460375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2AF16BE-E1EB-E450-E0FE-9F1E72DF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6564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7" name="文本框 8">
            <a:extLst>
              <a:ext uri="{FF2B5EF4-FFF2-40B4-BE49-F238E27FC236}">
                <a16:creationId xmlns:a16="http://schemas.microsoft.com/office/drawing/2014/main" id="{86758DB6-2866-AE00-4F4D-48D42D4678D7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sector; they perform especially well in a longer term. </a:t>
            </a:r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5EFD8D5-3222-EE72-7EB7-55D4BF3E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4" y="0"/>
            <a:ext cx="813435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AE6E0-02DE-8055-06A7-C06AEEB3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36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3332C43-7288-E86B-7F25-5CB68085CC6B}"/>
              </a:ext>
            </a:extLst>
          </p:cNvPr>
          <p:cNvSpPr txBox="1">
            <a:spLocks/>
          </p:cNvSpPr>
          <p:nvPr/>
        </p:nvSpPr>
        <p:spPr>
          <a:xfrm>
            <a:off x="773545" y="460375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4649AF76-6BC8-05FA-C863-B60EC8B63C78}"/>
              </a:ext>
            </a:extLst>
          </p:cNvPr>
          <p:cNvSpPr txBox="1"/>
          <p:nvPr/>
        </p:nvSpPr>
        <p:spPr>
          <a:xfrm>
            <a:off x="422031" y="2292623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portfolio in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 sector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the market average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year round, with positive returns and finally reach above 40%.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B621E71-4983-9206-9408-7ED65313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-37681"/>
            <a:ext cx="7772400" cy="6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6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1,372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financial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have no financial data in the database; 2)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3)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4)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5)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8)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60029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-19.76%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362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58" y="-257079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98574" y="611711"/>
            <a:ext cx="60035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7.82~17.19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0%~22.42%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-11.45%~27.14%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-19.76%~41.10%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881D3C5E-CC42-B49B-3284-133075EF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8" y="3385456"/>
            <a:ext cx="5029201" cy="3472544"/>
          </a:xfrm>
          <a:prstGeom prst="rect">
            <a:avLst/>
          </a:prstGeom>
        </p:spPr>
      </p:pic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CDCF14E-A18A-9F8E-1BDF-42CED0F0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59" y="-7470"/>
            <a:ext cx="4967778" cy="332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5B423-2D17-887C-507D-FCCC39EC449B}"/>
              </a:ext>
            </a:extLst>
          </p:cNvPr>
          <p:cNvSpPr txBox="1"/>
          <p:nvPr/>
        </p:nvSpPr>
        <p:spPr>
          <a:xfrm>
            <a:off x="113375" y="4597817"/>
            <a:ext cx="1202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*IX has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and AMTD has been removed from FCF Yield since the number is extremely high</a:t>
            </a:r>
          </a:p>
        </p:txBody>
      </p:sp>
      <p:pic>
        <p:nvPicPr>
          <p:cNvPr id="13" name="Picture 12" descr="A graph with green dots&#10;&#10;Description automatically generated">
            <a:extLst>
              <a:ext uri="{FF2B5EF4-FFF2-40B4-BE49-F238E27FC236}">
                <a16:creationId xmlns:a16="http://schemas.microsoft.com/office/drawing/2014/main" id="{39583D04-3356-6C6C-E71F-9DB9928B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7" y="3406172"/>
            <a:ext cx="4969196" cy="3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7A845BDE-3ED4-605C-E995-61B0A30B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02" y="2557"/>
            <a:ext cx="8513254" cy="48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E5B3C-D366-134E-88C7-6CF896AE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16428"/>
            <a:ext cx="3733800" cy="166213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of All Stocks in Portfolios From All Sectors</a:t>
            </a:r>
          </a:p>
        </p:txBody>
      </p:sp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26F75474-F276-F8ED-2D8A-06D2EF2CA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0"/>
            <a:ext cx="7613714" cy="6098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75EDB-43A7-0BC3-4BE8-4D498414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0BA0B-7973-BC6E-548D-2025965201CB}"/>
              </a:ext>
            </a:extLst>
          </p:cNvPr>
          <p:cNvSpPr txBox="1"/>
          <p:nvPr/>
        </p:nvSpPr>
        <p:spPr>
          <a:xfrm>
            <a:off x="713433" y="2069960"/>
            <a:ext cx="2964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</a:t>
            </a:r>
            <a:r>
              <a:rPr lang="en-US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different portfolios from all sectors perform better than S&amp;P 500 in most of the time in the 1-year period, with positive returns every week and reached above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the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returns of All portfolio is: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82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DA679-3F30-2A8C-28E7-6C2E0E8C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40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A2F8BB-FE44-E26B-1C26-E419104A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2C01151F-52DD-84F0-E6EE-3FA32A25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5815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4F1DD1B2-31E1-76F2-5B79-BD9D7027DF79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financial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outperformed the market average in most time of the year under study, and the returns were always above zero.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576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1,308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healthcare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536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144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-64.57%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105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86" y="-21346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987272" y="628233"/>
            <a:ext cx="54746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3.76~5.93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21.14%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87.90%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33.84%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38.87%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DA3AB-97E8-16AD-EA71-36E6302AAEE2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*NVO has been removed from EPS Yield plot and BIO-B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their numbers are extremely high</a:t>
            </a:r>
          </a:p>
          <a:p>
            <a:endParaRPr lang="en-US" dirty="0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ECCE5A04-103E-51CA-C00F-09F4D2D8F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-1"/>
            <a:ext cx="4697411" cy="3278139"/>
          </a:xfrm>
          <a:prstGeom prst="rect">
            <a:avLst/>
          </a:prstGeom>
        </p:spPr>
      </p:pic>
      <p:pic>
        <p:nvPicPr>
          <p:cNvPr id="13" name="Picture 12" descr="A chart with green dots&#10;&#10;Description automatically generated">
            <a:extLst>
              <a:ext uri="{FF2B5EF4-FFF2-40B4-BE49-F238E27FC236}">
                <a16:creationId xmlns:a16="http://schemas.microsoft.com/office/drawing/2014/main" id="{54D5193C-B660-3383-3A80-F4E11C565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3376151"/>
            <a:ext cx="4827705" cy="3382633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43D27F23-0702-87B7-0842-F43DEB32B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3329894"/>
            <a:ext cx="4827705" cy="3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0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52671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doesn’t have a good performance in all  periods.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2ED9045F-703F-FAD8-964C-D87AA423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36" y="0"/>
            <a:ext cx="8096252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3A62A-9662-CB58-F74D-936AB0B3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8C49B2B-7E45-DC42-A2D6-682025D8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40E713BC-1C20-82BC-057C-5DEC26971B35}"/>
              </a:ext>
            </a:extLst>
          </p:cNvPr>
          <p:cNvSpPr txBox="1"/>
          <p:nvPr/>
        </p:nvSpPr>
        <p:spPr>
          <a:xfrm>
            <a:off x="449740" y="1932742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performed very similar to S&amp;P 500 in 2023 but failed to gain more since the beginning of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6D347CDB-159E-8E84-94C3-95DD296A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45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1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8619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87%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79%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5.96%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4.85%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311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0" y="-14819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016801" y="742534"/>
            <a:ext cx="55081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1.11~6.11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two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2.69%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~19.12%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-8.93%~12.35%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A17574CC-C2FC-F179-9D00-6389AD05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69300"/>
            <a:ext cx="4827155" cy="33597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489B0F2F-1702-BF83-EB80-5D42E2E2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1" y="3336693"/>
            <a:ext cx="4978400" cy="3521307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37A32B83-7BA6-7CEA-BE2F-447A8A97C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3484175"/>
            <a:ext cx="4769891" cy="33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0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5400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performs under average in 60-day period, while its performance in long-term, however, is significantly good.</a:t>
            </a:r>
          </a:p>
        </p:txBody>
      </p:sp>
      <p:pic>
        <p:nvPicPr>
          <p:cNvPr id="6" name="Picture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DDE789F-8D3D-2A6F-B67F-58BF6951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5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5700-9CDE-B1D8-D362-83856987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48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C95A489-DCE3-1DA5-901D-8657A94C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A5ED49D3-F442-D9A1-843E-3FE1AECA600B}"/>
              </a:ext>
            </a:extLst>
          </p:cNvPr>
          <p:cNvSpPr txBox="1"/>
          <p:nvPr/>
        </p:nvSpPr>
        <p:spPr>
          <a:xfrm>
            <a:off x="458976" y="2089760"/>
            <a:ext cx="3386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outperformed the market average a lot for the 1-year period, except in October 2023 when both S&amp;P 500 and the chosen stocks experienced a shock and got negative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054821FF-FFD5-6E37-4FB8-AF47CFA76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0"/>
            <a:ext cx="7772400" cy="6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27746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989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3B75-60D5-81A7-A9E9-7706EF6F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207" y="-299500"/>
            <a:ext cx="10515600" cy="1325563"/>
          </a:xfrm>
        </p:spPr>
        <p:txBody>
          <a:bodyPr>
            <a:normAutofit/>
          </a:bodyPr>
          <a:lstStyle/>
          <a:p>
            <a:r>
              <a:rPr lang="en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of portfolio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en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graph of a graph showing the return of portfolio&#10;&#10;Description automatically generated">
            <a:extLst>
              <a:ext uri="{FF2B5EF4-FFF2-40B4-BE49-F238E27FC236}">
                <a16:creationId xmlns:a16="http://schemas.microsoft.com/office/drawing/2014/main" id="{2B7BC746-95D5-D0BF-4970-F4FB8FB4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345"/>
            <a:ext cx="3843038" cy="2724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58C2-BDA2-0E61-9DB6-7333C8CE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C3E99-0AEF-F0EE-9AFF-E3161D58B6ED}"/>
              </a:ext>
            </a:extLst>
          </p:cNvPr>
          <p:cNvSpPr txBox="1"/>
          <p:nvPr/>
        </p:nvSpPr>
        <p:spPr>
          <a:xfrm>
            <a:off x="243248" y="3378752"/>
            <a:ext cx="3565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with a Standard Deviation of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C79E4E-3B0E-B87B-BCA6-5029C8B57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95" y="680492"/>
            <a:ext cx="3843038" cy="2724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D0A71-2B8D-DF46-BA41-21EA93728EF3}"/>
              </a:ext>
            </a:extLst>
          </p:cNvPr>
          <p:cNvSpPr txBox="1"/>
          <p:nvPr/>
        </p:nvSpPr>
        <p:spPr>
          <a:xfrm>
            <a:off x="4338039" y="3378750"/>
            <a:ext cx="3725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with a Standard Deviation of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48D4-AA0F-F1B7-8B8C-509CFC616807}"/>
              </a:ext>
            </a:extLst>
          </p:cNvPr>
          <p:cNvSpPr txBox="1"/>
          <p:nvPr/>
        </p:nvSpPr>
        <p:spPr>
          <a:xfrm>
            <a:off x="8275714" y="3404926"/>
            <a:ext cx="3631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0.034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3B572E9F-7247-6632-2EDB-FAD13EE8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33" y="720971"/>
            <a:ext cx="3843038" cy="2724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B420CD-179D-41D1-F5E4-88E8C9F092CA}"/>
              </a:ext>
            </a:extLst>
          </p:cNvPr>
          <p:cNvSpPr txBox="1"/>
          <p:nvPr/>
        </p:nvSpPr>
        <p:spPr>
          <a:xfrm>
            <a:off x="122908" y="6494718"/>
            <a:ext cx="3772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0.071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C58F1-07A3-ECC2-AE4B-16C3E92F45B2}"/>
              </a:ext>
            </a:extLst>
          </p:cNvPr>
          <p:cNvSpPr txBox="1"/>
          <p:nvPr/>
        </p:nvSpPr>
        <p:spPr>
          <a:xfrm>
            <a:off x="3952009" y="6476033"/>
            <a:ext cx="4137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D2512-822E-00D8-D78E-048FEBBF0A42}"/>
              </a:ext>
            </a:extLst>
          </p:cNvPr>
          <p:cNvSpPr txBox="1"/>
          <p:nvPr/>
        </p:nvSpPr>
        <p:spPr>
          <a:xfrm>
            <a:off x="8610600" y="6476033"/>
            <a:ext cx="3391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0.102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2966CE4-4005-E622-5465-F7A95FD0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0162"/>
            <a:ext cx="3772477" cy="2674556"/>
          </a:xfrm>
          <a:prstGeom prst="rect">
            <a:avLst/>
          </a:prstGeom>
        </p:spPr>
      </p:pic>
      <p:pic>
        <p:nvPicPr>
          <p:cNvPr id="21" name="Picture 20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AF7B269-0959-D926-8088-C37E2BEDE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23" y="3688346"/>
            <a:ext cx="3771469" cy="2677534"/>
          </a:xfrm>
          <a:prstGeom prst="rect">
            <a:avLst/>
          </a:prstGeom>
        </p:spPr>
      </p:pic>
      <p:pic>
        <p:nvPicPr>
          <p:cNvPr id="23" name="Picture 2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96ED85A-BB39-76AD-2126-8E584421E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17" y="3795149"/>
            <a:ext cx="3843039" cy="2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4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08" y="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4810" y="831927"/>
            <a:ext cx="5456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441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3.06~7.12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-3.86%~13.10%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-10.34%~17.34%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6D8AEF0E-FED3-ED2D-6D8D-C3CCDB7E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45" y="1"/>
            <a:ext cx="4881419" cy="341568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7C3736D5-49A1-B8A7-FABF-4A98F994B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6" y="3386472"/>
            <a:ext cx="4881420" cy="3471527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4B599C7D-12C3-6CF2-50FF-CE93947F3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23" y="3386473"/>
            <a:ext cx="4954574" cy="34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3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9339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20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perform very well in all three periods. </a:t>
            </a: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38976861-B42D-D6E1-67FE-17ACB573F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070"/>
            <a:ext cx="8218714" cy="46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0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48-9228-77A7-5B09-870BDB82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D4595B5-C34A-35BF-0C58-FD992E81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8192"/>
            <a:ext cx="7772400" cy="625815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B0C2C06-80CD-9CB2-1A70-E0291095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7F3B3FE3-AB85-89F9-81BE-544C1AC8CB57}"/>
              </a:ext>
            </a:extLst>
          </p:cNvPr>
          <p:cNvSpPr txBox="1"/>
          <p:nvPr/>
        </p:nvSpPr>
        <p:spPr>
          <a:xfrm>
            <a:off x="458976" y="2089760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in I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ndustrials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outperformed the market average in most of the time during the 1-year period, especially since April 2024 when the returns doubled from 20% to above 40% in just 2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06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1936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68882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6" y="-235173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7669" y="715626"/>
            <a:ext cx="59000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3.98~8.63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0.00%~10.62%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-4.30%~16.14%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-13.10%~22.04%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DE80A896-3A30-0E11-5B3E-D31CB1FFB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31" y="0"/>
            <a:ext cx="4821622" cy="3429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E9B6F6B-45AF-3056-C02E-0793CF122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9" y="3283814"/>
            <a:ext cx="4906241" cy="3437661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8A968626-A9C6-E60A-1821-FB8CB8368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74" y="3376148"/>
            <a:ext cx="48216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4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9665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14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566057" y="2243756"/>
            <a:ext cx="2881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very good in all three time periods, especially in short terms when the returns it gives is twice of that of S&amp;P 500.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A4D1F6F-5179-4CD7-5499-C7D7FDAA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6513-79B8-BDD4-13D7-B1634ADF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56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B8C40ED-E4DA-379D-A676-DE1E94B4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9D7A1E2B-695C-E028-626A-30F91EE4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F5C16BAD-2868-84E5-9B5F-1F8364811A1D}"/>
              </a:ext>
            </a:extLst>
          </p:cNvPr>
          <p:cNvSpPr txBox="1"/>
          <p:nvPr/>
        </p:nvSpPr>
        <p:spPr>
          <a:xfrm>
            <a:off x="458976" y="2089760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stocks in S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outperformed the market average significantly in July 2023 but got overlapped after then and the final performance was close to S&amp;P 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0.087.</a:t>
            </a:r>
          </a:p>
        </p:txBody>
      </p:sp>
    </p:spTree>
    <p:extLst>
      <p:ext uri="{BB962C8B-B14F-4D97-AF65-F5344CB8AC3E}">
        <p14:creationId xmlns:p14="http://schemas.microsoft.com/office/powerpoint/2010/main" val="4025310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technology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7785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681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75" y="-155606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9549" y="744757"/>
            <a:ext cx="63405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4.82~8.02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~17.41%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but stocks are below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-11.07%~18.43%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7194389B-C5A6-4349-B376-1548A77E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-22911"/>
            <a:ext cx="4904921" cy="3413825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54B44B6-8E22-22FD-B992-3B10BDF4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3414156"/>
            <a:ext cx="4904921" cy="3436736"/>
          </a:xfrm>
          <a:prstGeom prst="rect">
            <a:avLst/>
          </a:prstGeom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BD8F9406-9F06-A65C-1972-E12FBF82D5C3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*KSPI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Yield, EPS Yield, and FCF and SONY has been removed from FCF since the numbers are extremely high</a:t>
            </a:r>
          </a:p>
          <a:p>
            <a:endParaRPr 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FA6E4689-39AA-84DC-A57D-7C0480884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43" y="3396026"/>
            <a:ext cx="4904921" cy="3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88845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1-year period, but better in shorter terms. 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627EEA8-57FB-9856-0B75-E0832F53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7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6F5E-FF61-4F91-B8E8-96C84D5F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609D8-911E-4F84-81CD-E533202D3C7C}"/>
              </a:ext>
            </a:extLst>
          </p:cNvPr>
          <p:cNvSpPr txBox="1"/>
          <p:nvPr/>
        </p:nvSpPr>
        <p:spPr>
          <a:xfrm>
            <a:off x="280934" y="2935404"/>
            <a:ext cx="37714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CA96C-2F3F-ED29-44AD-59EDFB9E1759}"/>
              </a:ext>
            </a:extLst>
          </p:cNvPr>
          <p:cNvSpPr txBox="1"/>
          <p:nvPr/>
        </p:nvSpPr>
        <p:spPr>
          <a:xfrm>
            <a:off x="4518510" y="2935404"/>
            <a:ext cx="3313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4D84C-AD7C-9D18-D44F-77FBE1541F85}"/>
              </a:ext>
            </a:extLst>
          </p:cNvPr>
          <p:cNvSpPr txBox="1"/>
          <p:nvPr/>
        </p:nvSpPr>
        <p:spPr>
          <a:xfrm>
            <a:off x="8456185" y="2961580"/>
            <a:ext cx="3631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295F6-CDD6-A4E2-94CF-176F55E82E0F}"/>
              </a:ext>
            </a:extLst>
          </p:cNvPr>
          <p:cNvSpPr txBox="1"/>
          <p:nvPr/>
        </p:nvSpPr>
        <p:spPr>
          <a:xfrm>
            <a:off x="122908" y="6494718"/>
            <a:ext cx="3772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3517F-8726-CE1A-7CB3-DDB0A98E46A1}"/>
              </a:ext>
            </a:extLst>
          </p:cNvPr>
          <p:cNvSpPr txBox="1"/>
          <p:nvPr/>
        </p:nvSpPr>
        <p:spPr>
          <a:xfrm>
            <a:off x="4518510" y="6494718"/>
            <a:ext cx="4137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0.103 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DA91D-8443-52CD-667B-496BC2E1E68D}"/>
              </a:ext>
            </a:extLst>
          </p:cNvPr>
          <p:cNvSpPr txBox="1"/>
          <p:nvPr/>
        </p:nvSpPr>
        <p:spPr>
          <a:xfrm>
            <a:off x="8610600" y="6476033"/>
            <a:ext cx="3391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0.087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59AE203-ADCC-2683-0C6D-44544665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8" y="175704"/>
            <a:ext cx="3929495" cy="2785876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9B43169-AF66-F970-C5C4-A7FC283E3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66" y="171856"/>
            <a:ext cx="3929495" cy="2789723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D6323967-4231-60F2-055C-405491EBE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" y="3645598"/>
            <a:ext cx="3986839" cy="2830435"/>
          </a:xfrm>
          <a:prstGeom prst="rect">
            <a:avLst/>
          </a:prstGeom>
        </p:spPr>
      </p:pic>
      <p:pic>
        <p:nvPicPr>
          <p:cNvPr id="20" name="Picture 19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1D8D342-E851-EF2A-BBC9-99AB6956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46" y="3652918"/>
            <a:ext cx="3986839" cy="2830434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EF1FD5F-34B0-119B-24A9-14D2F590E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96" y="3652918"/>
            <a:ext cx="3992345" cy="2830434"/>
          </a:xfrm>
          <a:prstGeom prst="rect">
            <a:avLst/>
          </a:prstGeom>
        </p:spPr>
      </p:pic>
      <p:pic>
        <p:nvPicPr>
          <p:cNvPr id="24" name="Picture 23" descr="A graph of a graph showing the return of portfolio&#10;&#10;Description automatically generated">
            <a:extLst>
              <a:ext uri="{FF2B5EF4-FFF2-40B4-BE49-F238E27FC236}">
                <a16:creationId xmlns:a16="http://schemas.microsoft.com/office/drawing/2014/main" id="{76A55EBF-2A26-9263-5959-2AAFF13AE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5" y="143852"/>
            <a:ext cx="3974420" cy="28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5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DBD1A-29AF-F2B7-1CA3-0AD5CE05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60</a:t>
            </a:fld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8A1C989-5B42-AD27-436D-DE736EBB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9" name="Picture 8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0B6F0D1F-8195-1D65-D757-5F54B730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132828"/>
          </a:xfrm>
          <a:prstGeom prst="rect">
            <a:avLst/>
          </a:prstGeom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E790F572-AD8B-99F6-6B09-1C9F3632FF4C}"/>
              </a:ext>
            </a:extLst>
          </p:cNvPr>
          <p:cNvSpPr txBox="1"/>
          <p:nvPr/>
        </p:nvSpPr>
        <p:spPr>
          <a:xfrm>
            <a:off x="458976" y="2089760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trend of Portfolio in Technology Sector was close to average in the first 2 months but was left far behind after then.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0.065.</a:t>
            </a:r>
          </a:p>
        </p:txBody>
      </p:sp>
    </p:spTree>
    <p:extLst>
      <p:ext uri="{BB962C8B-B14F-4D97-AF65-F5344CB8AC3E}">
        <p14:creationId xmlns:p14="http://schemas.microsoft.com/office/powerpoint/2010/main" val="1639892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utilities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EBITDA data; 1 stock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39098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11.49%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468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87" y="-311355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5588" y="628233"/>
            <a:ext cx="6013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0.62~7.13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0.05%~8.62%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0.60%~11.49%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-17.91%~10.54%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559A981B-3102-D3BA-0DEB-F11D09689E47}"/>
              </a:ext>
            </a:extLst>
          </p:cNvPr>
          <p:cNvSpPr txBox="1"/>
          <p:nvPr/>
        </p:nvSpPr>
        <p:spPr>
          <a:xfrm>
            <a:off x="-22462" y="5072744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*ENIC and CEPU have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plot, EPS and FCF Yield plot since their numbers are extremely high</a:t>
            </a:r>
          </a:p>
          <a:p>
            <a:endParaRPr lang="en-US" dirty="0"/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EDB90131-3B92-02D9-0D87-DE7A0BC9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41" y="-12315"/>
            <a:ext cx="4804099" cy="3411891"/>
          </a:xfrm>
          <a:prstGeom prst="rect">
            <a:avLst/>
          </a:prstGeom>
        </p:spPr>
      </p:pic>
      <p:pic>
        <p:nvPicPr>
          <p:cNvPr id="9" name="Picture 8" descr="A graph with green dots&#10;&#10;Description automatically generated">
            <a:extLst>
              <a:ext uri="{FF2B5EF4-FFF2-40B4-BE49-F238E27FC236}">
                <a16:creationId xmlns:a16="http://schemas.microsoft.com/office/drawing/2014/main" id="{F65C7C28-DDD0-FF52-8984-8357AC51B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7" y="3429000"/>
            <a:ext cx="4873949" cy="3410457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A543E313-D1A6-E512-637C-E3F9C9D2A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40" y="3377959"/>
            <a:ext cx="4873949" cy="34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9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1079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689324" y="1990725"/>
            <a:ext cx="2673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60-day and 1-year period, especially in  60-day when the returns fail to get positive.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BD43E5E-2C5C-B9D5-601A-5E8DC25F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6" y="0"/>
            <a:ext cx="8063592" cy="46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6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EB66-3C42-3E39-1557-707E9ED0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A958345-B789-F758-7DD3-1E81CB01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92FEBF1B-238E-9708-77D0-CBC8092C5548}"/>
              </a:ext>
            </a:extLst>
          </p:cNvPr>
          <p:cNvSpPr txBox="1"/>
          <p:nvPr/>
        </p:nvSpPr>
        <p:spPr>
          <a:xfrm>
            <a:off x="503379" y="1785938"/>
            <a:ext cx="3386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stocks in Utilities Sector performed close to S&amp;P 500 Factors, except in first few months when the returns was significantly lower than average. But at the end of the period, the returns are close to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0.077.</a:t>
            </a:r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8F5A171-AAFD-CB64-0316-B8DB50C7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0"/>
            <a:ext cx="7772400" cy="62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19DE6-4D3F-A486-3AE1-877373E4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3A48F-0F8C-611A-39C3-5656159576C3}"/>
              </a:ext>
            </a:extLst>
          </p:cNvPr>
          <p:cNvSpPr txBox="1"/>
          <p:nvPr/>
        </p:nvSpPr>
        <p:spPr>
          <a:xfrm>
            <a:off x="1061027" y="2935404"/>
            <a:ext cx="37714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0.065 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F59CF-2EAD-99C9-E37F-744CA5B8E0AE}"/>
              </a:ext>
            </a:extLst>
          </p:cNvPr>
          <p:cNvSpPr txBox="1"/>
          <p:nvPr/>
        </p:nvSpPr>
        <p:spPr>
          <a:xfrm>
            <a:off x="6940232" y="2933642"/>
            <a:ext cx="3313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0.077 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SD: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AF315-6D85-7FA4-ABC8-FE15289C4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4" y="165477"/>
            <a:ext cx="3944721" cy="2769926"/>
          </a:xfrm>
          <a:prstGeom prst="rect">
            <a:avLst/>
          </a:prstGeom>
        </p:spPr>
      </p:pic>
      <p:pic>
        <p:nvPicPr>
          <p:cNvPr id="10" name="Picture 9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A9929C25-6008-31A2-0291-DADDCA46B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3" y="165479"/>
            <a:ext cx="3906997" cy="27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0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C2DEE-52DD-0DB3-9514-C383CB7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Best Performing Stocks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3957C-DE20-87A2-6DC2-FC6AD6EB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302"/>
            <a:ext cx="10515600" cy="50543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process, we analyze the performance of stocks basing on 4 metrics: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good-performing stock should have low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 in other 3 metrics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Stocks with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dropped to simplify calculation.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stocks are sorted into four list based on the above metrics.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each list are picked and combined to get a preliminary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each stock in the preliminary set goes through a check where if it is among the bottom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on any of the four lists, it should be removed from the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stocks remained in the set after being checked is defined as the best performing stocks.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sector, based on the number of the stocks in the sector and the metrics’ distribution,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chosen to be different pairs of numbers, to get a final investing portfolio with a size between 5 to 20.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sector,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9FC3CB-5CBD-6CD2-07F6-32FF8514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3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Basic materials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lacks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3150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16.41%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7.15%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4.95%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14.98%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2120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8129</TotalTime>
  <Words>7119</Words>
  <Application>Microsoft Office PowerPoint</Application>
  <PresentationFormat>宽屏</PresentationFormat>
  <Paragraphs>1224</Paragraphs>
  <Slides>64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Aptos</vt:lpstr>
      <vt:lpstr>Aptos Display</vt:lpstr>
      <vt:lpstr>Aptos Narrow</vt:lpstr>
      <vt:lpstr>Arial</vt:lpstr>
      <vt:lpstr>Times New Roman</vt:lpstr>
      <vt:lpstr>Office 主题​​</vt:lpstr>
      <vt:lpstr>PowerPoint 演示文稿</vt:lpstr>
      <vt:lpstr>Summary of Sectors Under Study</vt:lpstr>
      <vt:lpstr>Summary of Portfolios’ Returns</vt:lpstr>
      <vt:lpstr>Returns of All Stocks in Portfolios From All Sectors</vt:lpstr>
      <vt:lpstr>Returns of portfolio VS returns of S&amp;P 500</vt:lpstr>
      <vt:lpstr>PowerPoint 演示文稿</vt:lpstr>
      <vt:lpstr>PowerPoint 演示文稿</vt:lpstr>
      <vt:lpstr>Definition of Best Performing Stocks</vt:lpstr>
      <vt:lpstr>Basic Materials Sector</vt:lpstr>
      <vt:lpstr>Basic Materials Sector </vt:lpstr>
      <vt:lpstr>Performance of Filtered Stocks in Basic Materials Sector</vt:lpstr>
      <vt:lpstr>PowerPoint 演示文稿</vt:lpstr>
      <vt:lpstr>Communication Services Sector</vt:lpstr>
      <vt:lpstr>Communication Services Sector </vt:lpstr>
      <vt:lpstr>Performance of Filtered Stocks in Communication Services Sector</vt:lpstr>
      <vt:lpstr>PowerPoint 演示文稿</vt:lpstr>
      <vt:lpstr>Conglomerates Sector</vt:lpstr>
      <vt:lpstr>Conglomerates Sector </vt:lpstr>
      <vt:lpstr>Performance of Filtered Stocks in Conglomerates Sector</vt:lpstr>
      <vt:lpstr>Performance of Filtered Stocks in Conglomerates Sector</vt:lpstr>
      <vt:lpstr>Consumer Cyclical Sector</vt:lpstr>
      <vt:lpstr>Consumer Cyclical Sector </vt:lpstr>
      <vt:lpstr>Performance of Filtered Stocks in Consumer Cyclical Sector</vt:lpstr>
      <vt:lpstr>Performance of Filtered Stocks in Consumer Cyclical Sector</vt:lpstr>
      <vt:lpstr>Consumer Defensive Sector</vt:lpstr>
      <vt:lpstr>Consumer Defensive Sector </vt:lpstr>
      <vt:lpstr>Performance of Filtered Stocks in Consumer Defensive Sector</vt:lpstr>
      <vt:lpstr>Performance of Filtered Stocks in Consumer Defensive Sector</vt:lpstr>
      <vt:lpstr>Consumer Goods Sector</vt:lpstr>
      <vt:lpstr>Consumer Goods Sector </vt:lpstr>
      <vt:lpstr>Performance of Filtered Stocks in Consumer Goods Sector</vt:lpstr>
      <vt:lpstr>Performance of Filtered Stocks in Consumer Goods Sector</vt:lpstr>
      <vt:lpstr>PowerPoint 演示文稿</vt:lpstr>
      <vt:lpstr>PowerPoint 演示文稿</vt:lpstr>
      <vt:lpstr>PowerPoint 演示文稿</vt:lpstr>
      <vt:lpstr>PowerPoint 演示文稿</vt:lpstr>
      <vt:lpstr>Financial Services Sector</vt:lpstr>
      <vt:lpstr>Financial Services Sector </vt:lpstr>
      <vt:lpstr>Performance of Filtered Stocks in Financial Service Sector</vt:lpstr>
      <vt:lpstr>Performance of Filtered Stocks in Financial Service Sector</vt:lpstr>
      <vt:lpstr>Healthcare Sector</vt:lpstr>
      <vt:lpstr>Healthcare Sector </vt:lpstr>
      <vt:lpstr>Performance of Filtered Stocks in Healthcare Sector</vt:lpstr>
      <vt:lpstr>Performance of Filtered Stocks in Healthcare Sector</vt:lpstr>
      <vt:lpstr>Industrial Goods Sector</vt:lpstr>
      <vt:lpstr>Industrial Goods Sector </vt:lpstr>
      <vt:lpstr>Performance of Filtered Stocks in Industrial Goods Sector</vt:lpstr>
      <vt:lpstr>Performance of Filtered Stocks in Industrial Goods Sector</vt:lpstr>
      <vt:lpstr>Industrials Sector</vt:lpstr>
      <vt:lpstr>Industrials Sector </vt:lpstr>
      <vt:lpstr>Performance of Filtered Stocks in Industrials Sector</vt:lpstr>
      <vt:lpstr>Performance of Filtered Stocks in Industrials Sector</vt:lpstr>
      <vt:lpstr>Services Sector</vt:lpstr>
      <vt:lpstr>Services Sector </vt:lpstr>
      <vt:lpstr>Performance of Filtered Stocks in Services Sector</vt:lpstr>
      <vt:lpstr>Performance of Filtered Stocks in Services Sector</vt:lpstr>
      <vt:lpstr>Technology Sector</vt:lpstr>
      <vt:lpstr>Technology Sector </vt:lpstr>
      <vt:lpstr>Performance of Filtered Stocks in Technology Sector</vt:lpstr>
      <vt:lpstr>Performance of Filtered Stocks in Technology Sector</vt:lpstr>
      <vt:lpstr>Utilities Sector</vt:lpstr>
      <vt:lpstr>Utilities Sector </vt:lpstr>
      <vt:lpstr>Performance of Filtered Stocks in Utilities Sector</vt:lpstr>
      <vt:lpstr>Performance of Filtered Stocks in Utilities Sector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 Analysis</dc:title>
  <dc:creator>Altman Ma</dc:creator>
  <cp:lastModifiedBy>Altman Ma</cp:lastModifiedBy>
  <cp:revision>130</cp:revision>
  <dcterms:created xsi:type="dcterms:W3CDTF">2024-06-14T07:35:29Z</dcterms:created>
  <dcterms:modified xsi:type="dcterms:W3CDTF">2024-06-28T04:51:04Z</dcterms:modified>
</cp:coreProperties>
</file>